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1" r:id="rId6"/>
    <p:sldId id="296" r:id="rId7"/>
    <p:sldId id="300" r:id="rId8"/>
    <p:sldId id="298" r:id="rId9"/>
    <p:sldId id="305" r:id="rId10"/>
    <p:sldId id="297" r:id="rId11"/>
    <p:sldId id="303" r:id="rId12"/>
    <p:sldId id="304" r:id="rId13"/>
    <p:sldId id="302" r:id="rId14"/>
    <p:sldId id="299" r:id="rId15"/>
    <p:sldId id="307" r:id="rId16"/>
    <p:sldId id="306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8F"/>
    <a:srgbClr val="FF5050"/>
    <a:srgbClr val="FF0000"/>
    <a:srgbClr val="2FAF11"/>
    <a:srgbClr val="2E3D92"/>
    <a:srgbClr val="F3703A"/>
    <a:srgbClr val="E79130"/>
    <a:srgbClr val="BE551A"/>
    <a:srgbClr val="FBFCF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962" y="758952"/>
            <a:ext cx="6013622" cy="280636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304297"/>
                </a:solidFill>
              </a:rPr>
              <a:t>TERAPIA  NUTRIZIONALE</a:t>
            </a:r>
            <a:br>
              <a:rPr lang="it-IT" dirty="0" smtClean="0">
                <a:solidFill>
                  <a:srgbClr val="304297"/>
                </a:solidFill>
              </a:rPr>
            </a:br>
            <a:r>
              <a:rPr lang="it-IT" dirty="0" smtClean="0">
                <a:solidFill>
                  <a:srgbClr val="304297"/>
                </a:solidFill>
              </a:rPr>
              <a:t>PREOPERATORIA 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526280" cy="1279652"/>
          </a:xfrm>
        </p:spPr>
        <p:txBody>
          <a:bodyPr>
            <a:normAutofit fontScale="47500" lnSpcReduction="20000"/>
          </a:bodyPr>
          <a:lstStyle/>
          <a:p>
            <a:r>
              <a:rPr lang="it-IT" sz="2800" b="1" dirty="0" smtClean="0">
                <a:solidFill>
                  <a:srgbClr val="E79130"/>
                </a:solidFill>
              </a:rPr>
              <a:t>FRANCESCA ANZOLIN</a:t>
            </a:r>
          </a:p>
          <a:p>
            <a:r>
              <a:rPr lang="it-IT" sz="2800" b="1" dirty="0" smtClean="0">
                <a:solidFill>
                  <a:srgbClr val="E79130"/>
                </a:solidFill>
              </a:rPr>
              <a:t>Centro interaziendale di chirurgia metabolica e dell’obesità </a:t>
            </a:r>
            <a:r>
              <a:rPr lang="it-IT" sz="2800" b="1" dirty="0" err="1" smtClean="0">
                <a:solidFill>
                  <a:srgbClr val="E79130"/>
                </a:solidFill>
              </a:rPr>
              <a:t>ausl-aosp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bologna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</a:p>
          <a:p>
            <a:r>
              <a:rPr lang="it-IT" sz="2800" b="1" dirty="0" err="1" smtClean="0">
                <a:solidFill>
                  <a:srgbClr val="E79130"/>
                </a:solidFill>
              </a:rPr>
              <a:t>Uosd</a:t>
            </a:r>
            <a:r>
              <a:rPr lang="it-IT" sz="2800" b="1" dirty="0" smtClean="0">
                <a:solidFill>
                  <a:srgbClr val="E79130"/>
                </a:solidFill>
              </a:rPr>
              <a:t> nutrizione </a:t>
            </a:r>
            <a:r>
              <a:rPr lang="it-IT" sz="2800" b="1" dirty="0" err="1" smtClean="0">
                <a:solidFill>
                  <a:srgbClr val="E79130"/>
                </a:solidFill>
              </a:rPr>
              <a:t>clinica-ausl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bologna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8084" y="509372"/>
            <a:ext cx="3568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003773"/>
                </a:solidFill>
                <a:cs typeface="Arial" panose="020B0604020202020204" pitchFamily="34" charset="0"/>
              </a:rPr>
              <a:t>VLCKD-</a:t>
            </a:r>
            <a:r>
              <a:rPr lang="en-GB" sz="4400" dirty="0" smtClean="0">
                <a:solidFill>
                  <a:srgbClr val="003773"/>
                </a:solidFill>
                <a:cs typeface="Arial" panose="020B0604020202020204" pitchFamily="34" charset="0"/>
              </a:rPr>
              <a:t>&gt;</a:t>
            </a:r>
            <a:r>
              <a:rPr lang="en-GB" sz="44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VLEKT</a:t>
            </a:r>
            <a:endParaRPr lang="it-IT" sz="4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262" y="1979654"/>
            <a:ext cx="4196767" cy="301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624" y="205947"/>
            <a:ext cx="4382413" cy="15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86294" y="1628610"/>
            <a:ext cx="6035458" cy="377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70C0"/>
                </a:solidFill>
              </a:rPr>
              <a:t>Migliora: parametri metabolici, assetto  lipidico, metabolismo  glucidico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70C0"/>
                </a:solidFill>
              </a:rPr>
              <a:t>Migliora: ipertensione arteriosa e compenso del diabete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Riduce il tessuto adiposo in particolare viscerale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70C0"/>
                </a:solidFill>
              </a:rPr>
              <a:t>Preserva la massa muscolare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70C0"/>
                </a:solidFill>
              </a:rPr>
              <a:t>Controllo sulla fame e aumento della sazietà</a:t>
            </a:r>
          </a:p>
          <a:p>
            <a:endParaRPr lang="it-IT" sz="1000" dirty="0">
              <a:solidFill>
                <a:srgbClr val="0070C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70C0"/>
                </a:solidFill>
              </a:rPr>
              <a:t>Necessità di integrazione in sali minerali e vitamine (insufficiente apporto di oligoelementi per l’esclusione di alcuni gruppi alimentari, consumo di cationi alcalini (Na+; K+; Mg++; Ca</a:t>
            </a:r>
            <a:r>
              <a:rPr lang="it-IT" sz="1600" b="1" dirty="0" smtClean="0">
                <a:solidFill>
                  <a:srgbClr val="0070C0"/>
                </a:solidFill>
              </a:rPr>
              <a:t>++)</a:t>
            </a:r>
          </a:p>
          <a:p>
            <a:pPr marL="285744" indent="-285744"/>
            <a:r>
              <a:rPr lang="it-IT" sz="1600" b="1" dirty="0" smtClean="0">
                <a:solidFill>
                  <a:srgbClr val="0070C0"/>
                </a:solidFill>
              </a:rPr>
              <a:t>                </a:t>
            </a:r>
          </a:p>
          <a:p>
            <a:pPr marL="285744" indent="-285744"/>
            <a:r>
              <a:rPr lang="it-IT" sz="1600" b="1" dirty="0" smtClean="0">
                <a:solidFill>
                  <a:srgbClr val="0070C0"/>
                </a:solidFill>
              </a:rPr>
              <a:t>	</a:t>
            </a:r>
            <a:r>
              <a:rPr lang="it-IT" sz="1600" b="1" dirty="0" smtClean="0">
                <a:solidFill>
                  <a:srgbClr val="0070C0"/>
                </a:solidFill>
              </a:rPr>
              <a:t>		</a:t>
            </a:r>
            <a:r>
              <a:rPr lang="it-IT" sz="1600" b="1" dirty="0" smtClean="0">
                <a:solidFill>
                  <a:srgbClr val="0070C0"/>
                </a:solidFill>
              </a:rPr>
              <a:t>Correzione di  deficit nutrizionali </a:t>
            </a:r>
            <a:endParaRPr lang="it-IT" sz="1600" b="1" dirty="0">
              <a:solidFill>
                <a:srgbClr val="0070C0"/>
              </a:solidFill>
            </a:endParaRPr>
          </a:p>
          <a:p>
            <a:endParaRPr lang="it-IT" sz="500" dirty="0">
              <a:solidFill>
                <a:srgbClr val="0070C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70C0"/>
                </a:solidFill>
              </a:rPr>
              <a:t>Corretta selezione ed attento monitoraggio </a:t>
            </a:r>
            <a:r>
              <a:rPr lang="it-IT" sz="1600" dirty="0" smtClean="0">
                <a:solidFill>
                  <a:srgbClr val="0070C0"/>
                </a:solidFill>
              </a:rPr>
              <a:t>clinico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70C0"/>
                </a:solidFill>
              </a:rPr>
              <a:t>Rispetto  alla dieta mediterranea è  più  efficace nel “Short </a:t>
            </a:r>
            <a:r>
              <a:rPr lang="it-IT" sz="1600" dirty="0" err="1" smtClean="0">
                <a:solidFill>
                  <a:srgbClr val="0070C0"/>
                </a:solidFill>
              </a:rPr>
              <a:t>term</a:t>
            </a:r>
            <a:r>
              <a:rPr lang="it-IT" sz="1600" dirty="0" smtClean="0">
                <a:solidFill>
                  <a:srgbClr val="0070C0"/>
                </a:solidFill>
              </a:rPr>
              <a:t>”</a:t>
            </a:r>
            <a:r>
              <a:rPr lang="it-IT" sz="1200" dirty="0" smtClean="0">
                <a:solidFill>
                  <a:srgbClr val="0070C0"/>
                </a:solidFill>
              </a:rPr>
              <a:t>(</a:t>
            </a:r>
            <a:r>
              <a:rPr lang="it-IT" sz="1200" dirty="0" err="1" smtClean="0">
                <a:solidFill>
                  <a:srgbClr val="0070C0"/>
                </a:solidFill>
              </a:rPr>
              <a:t>Erde</a:t>
            </a:r>
            <a:r>
              <a:rPr lang="it-IT" sz="1200" dirty="0" err="1" smtClean="0">
                <a:solidFill>
                  <a:srgbClr val="0070C0"/>
                </a:solidFill>
              </a:rPr>
              <a:t>m</a:t>
            </a:r>
            <a:r>
              <a:rPr lang="it-IT" sz="1200" dirty="0" smtClean="0">
                <a:solidFill>
                  <a:srgbClr val="0070C0"/>
                </a:solidFill>
              </a:rPr>
              <a:t> </a:t>
            </a:r>
            <a:r>
              <a:rPr lang="it-IT" sz="1200" dirty="0" err="1" smtClean="0">
                <a:solidFill>
                  <a:srgbClr val="0070C0"/>
                </a:solidFill>
              </a:rPr>
              <a:t>et</a:t>
            </a:r>
            <a:r>
              <a:rPr lang="it-IT" sz="1200" dirty="0" smtClean="0">
                <a:solidFill>
                  <a:srgbClr val="0070C0"/>
                </a:solidFill>
              </a:rPr>
              <a:t> al.)</a:t>
            </a:r>
            <a:endParaRPr lang="it-IT" sz="1200" dirty="0">
              <a:solidFill>
                <a:srgbClr val="0070C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988542" y="4209536"/>
            <a:ext cx="667265" cy="164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5694" y="245762"/>
            <a:ext cx="57596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3773"/>
                </a:solidFill>
                <a:cs typeface="Arial" panose="020B0604020202020204" pitchFamily="34" charset="0"/>
              </a:rPr>
              <a:t>TERAPIA FARMACOLOGICA</a:t>
            </a:r>
          </a:p>
          <a:p>
            <a:r>
              <a:rPr lang="en-GB" sz="3000" dirty="0" smtClean="0">
                <a:solidFill>
                  <a:srgbClr val="003773"/>
                </a:solidFill>
                <a:cs typeface="Arial" panose="020B0604020202020204" pitchFamily="34" charset="0"/>
              </a:rPr>
              <a:t>SEMAGLUTIDE </a:t>
            </a:r>
            <a:endParaRPr lang="it-IT" sz="3000" dirty="0" smtClean="0"/>
          </a:p>
          <a:p>
            <a:r>
              <a:rPr lang="it-IT" sz="3000" dirty="0" smtClean="0">
                <a:solidFill>
                  <a:srgbClr val="003773"/>
                </a:solidFill>
                <a:cs typeface="Arial" panose="020B0604020202020204" pitchFamily="34" charset="0"/>
              </a:rPr>
              <a:t>TIRZEPATIDE </a:t>
            </a:r>
            <a:endParaRPr lang="en-GB" sz="3000" dirty="0" smtClean="0">
              <a:solidFill>
                <a:srgbClr val="003773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519" y="156519"/>
            <a:ext cx="5197758" cy="184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885038" y="2166552"/>
            <a:ext cx="605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Tirzepatide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15 mg e </a:t>
            </a:r>
            <a:r>
              <a:rPr lang="it-IT" dirty="0" err="1" smtClean="0">
                <a:solidFill>
                  <a:srgbClr val="0070C0"/>
                </a:solidFill>
              </a:rPr>
              <a:t>Semaglutide</a:t>
            </a:r>
            <a:r>
              <a:rPr lang="it-IT" dirty="0" smtClean="0">
                <a:solidFill>
                  <a:srgbClr val="0070C0"/>
                </a:solidFill>
              </a:rPr>
              <a:t> 2.4 mg  vs </a:t>
            </a:r>
            <a:r>
              <a:rPr lang="it-IT" dirty="0" err="1" smtClean="0">
                <a:solidFill>
                  <a:srgbClr val="0070C0"/>
                </a:solidFill>
              </a:rPr>
              <a:t>Liraglutide</a:t>
            </a:r>
            <a:r>
              <a:rPr lang="it-IT" dirty="0" smtClean="0">
                <a:solidFill>
                  <a:srgbClr val="0070C0"/>
                </a:solidFill>
              </a:rPr>
              <a:t>   1.8 </a:t>
            </a:r>
            <a:r>
              <a:rPr lang="it-IT" dirty="0" err="1" smtClean="0">
                <a:solidFill>
                  <a:srgbClr val="0070C0"/>
                </a:solidFill>
              </a:rPr>
              <a:t>die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Maggiore perdita di peso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Maggiore perdita massa magra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9687" y="3542271"/>
            <a:ext cx="452257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Considerazioni: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Riduzione dell’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intake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globale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Riduzione della quota proteica rispetto ai  fabbisogni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T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empo 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medio-lungo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per il calo  di peso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Risposta personale e non univoca in relazione al  dosaggio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618205" y="4193059"/>
            <a:ext cx="1524000" cy="691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294605" y="4098325"/>
            <a:ext cx="4765589" cy="1384995"/>
          </a:xfrm>
          <a:prstGeom prst="rect">
            <a:avLst/>
          </a:prstGeom>
          <a:solidFill>
            <a:srgbClr val="66CC8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 smtClean="0">
                <a:solidFill>
                  <a:schemeClr val="bg2">
                    <a:lumMod val="50000"/>
                  </a:schemeClr>
                </a:solidFill>
              </a:rPr>
              <a:t>DIETA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solidFill>
                  <a:schemeClr val="bg2">
                    <a:lumMod val="50000"/>
                  </a:schemeClr>
                </a:solidFill>
              </a:rPr>
              <a:t>APPORTO PROTEICO 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	 Alimenti  naturali +/-Integrazioni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solidFill>
                  <a:schemeClr val="bg2">
                    <a:lumMod val="50000"/>
                  </a:schemeClr>
                </a:solidFill>
              </a:rPr>
              <a:t>Integrazione VITAMINICA-MINERALE </a:t>
            </a:r>
            <a:endParaRPr lang="it-IT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553" y="2883243"/>
            <a:ext cx="6479572" cy="25949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51" y="1440334"/>
            <a:ext cx="4384973" cy="17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154" y="5510084"/>
            <a:ext cx="6488198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74821" y="432486"/>
            <a:ext cx="1001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INTERVENTO NUTRIZIONALE:  </a:t>
            </a:r>
            <a:r>
              <a:rPr lang="it-IT" sz="3000" b="1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Integrazioni-</a:t>
            </a:r>
            <a:r>
              <a:rPr lang="it-IT" sz="3200" b="1" smtClean="0">
                <a:solidFill>
                  <a:srgbClr val="2E3D92"/>
                </a:solidFill>
              </a:rPr>
              <a:t>Supplementazioni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714" y="432616"/>
            <a:ext cx="4178644" cy="13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206" y="407387"/>
            <a:ext cx="5457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23" y="2995438"/>
            <a:ext cx="5021078" cy="148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9506" y="2976176"/>
            <a:ext cx="5440948" cy="267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252519" y="5725297"/>
            <a:ext cx="448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Effetto  </a:t>
            </a:r>
            <a:r>
              <a:rPr lang="it-IT" sz="1000" dirty="0" err="1" smtClean="0">
                <a:solidFill>
                  <a:schemeClr val="bg2">
                    <a:lumMod val="50000"/>
                  </a:schemeClr>
                </a:solidFill>
              </a:rPr>
              <a:t>muscle-targeted</a:t>
            </a:r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  ONS ( </a:t>
            </a:r>
            <a:r>
              <a:rPr lang="it-IT" sz="1000" dirty="0" err="1" smtClean="0">
                <a:solidFill>
                  <a:schemeClr val="bg2">
                    <a:lumMod val="50000"/>
                  </a:schemeClr>
                </a:solidFill>
              </a:rPr>
              <a:t>whey</a:t>
            </a:r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000" dirty="0" err="1" smtClean="0">
                <a:solidFill>
                  <a:schemeClr val="bg2">
                    <a:lumMod val="50000"/>
                  </a:schemeClr>
                </a:solidFill>
              </a:rPr>
              <a:t>protein</a:t>
            </a:r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, leucina e vitamina D) in associazione ad esercizio fisico nell’aumentare </a:t>
            </a:r>
            <a:r>
              <a:rPr lang="it-IT" sz="1000" dirty="0" err="1" smtClean="0">
                <a:solidFill>
                  <a:schemeClr val="bg2">
                    <a:lumMod val="50000"/>
                  </a:schemeClr>
                </a:solidFill>
              </a:rPr>
              <a:t>appendicular</a:t>
            </a:r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000" dirty="0" err="1" smtClean="0">
                <a:solidFill>
                  <a:schemeClr val="bg2">
                    <a:lumMod val="50000"/>
                  </a:schemeClr>
                </a:solidFill>
              </a:rPr>
              <a:t>muscle</a:t>
            </a:r>
            <a:r>
              <a:rPr lang="it-IT" sz="1000" dirty="0" smtClean="0">
                <a:solidFill>
                  <a:schemeClr val="bg2">
                    <a:lumMod val="50000"/>
                  </a:schemeClr>
                </a:solidFill>
              </a:rPr>
              <a:t> mass. </a:t>
            </a:r>
            <a:endParaRPr lang="it-IT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36043" y="4258962"/>
            <a:ext cx="3756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</a:rPr>
              <a:t>francesca.anzolin@ausl.bologna.it</a:t>
            </a:r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69988" y="461319"/>
            <a:ext cx="8814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 NUTRIZIONALE PREOPERATORIA</a:t>
            </a:r>
          </a:p>
          <a:p>
            <a:pPr algn="ctr"/>
            <a:endParaRPr lang="it-IT" sz="2800" dirty="0" smtClean="0">
              <a:solidFill>
                <a:srgbClr val="2E3D9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2E3D92"/>
                </a:solidFill>
              </a:rPr>
              <a:t>DEFICIT NUTRIZIONALI </a:t>
            </a:r>
          </a:p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2E3D92"/>
                </a:solidFill>
              </a:rPr>
              <a:t>OBESITA’ SARCOPENICA </a:t>
            </a:r>
          </a:p>
          <a:p>
            <a:pPr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2E3D92"/>
                </a:solidFill>
              </a:rPr>
              <a:t>CALO  </a:t>
            </a:r>
            <a:r>
              <a:rPr lang="it-IT" sz="2800" b="1" dirty="0" err="1" smtClean="0">
                <a:solidFill>
                  <a:srgbClr val="2E3D92"/>
                </a:solidFill>
              </a:rPr>
              <a:t>DI</a:t>
            </a:r>
            <a:r>
              <a:rPr lang="it-IT" sz="2800" b="1" dirty="0" smtClean="0">
                <a:solidFill>
                  <a:srgbClr val="2E3D92"/>
                </a:solidFill>
              </a:rPr>
              <a:t> PESO che “preservi la massa magra” </a:t>
            </a:r>
          </a:p>
          <a:p>
            <a:pPr>
              <a:buFont typeface="Wingdings" pitchFamily="2" charset="2"/>
              <a:buChar char="Ø"/>
            </a:pPr>
            <a:endParaRPr lang="it-IT" sz="2400" b="1" dirty="0" smtClean="0">
              <a:solidFill>
                <a:srgbClr val="2E3D92"/>
              </a:solidFill>
            </a:endParaRPr>
          </a:p>
          <a:p>
            <a:pPr algn="ctr"/>
            <a:endParaRPr lang="it-IT" sz="2400" dirty="0" smtClean="0">
              <a:solidFill>
                <a:srgbClr val="2E3D92"/>
              </a:solidFill>
            </a:endParaRPr>
          </a:p>
          <a:p>
            <a:pPr algn="ctr"/>
            <a:r>
              <a:rPr lang="it-IT" sz="2400" dirty="0" smtClean="0">
                <a:solidFill>
                  <a:srgbClr val="2E3D92"/>
                </a:solidFill>
              </a:rPr>
              <a:t>Nell’ottica di  </a:t>
            </a:r>
          </a:p>
          <a:p>
            <a:pPr algn="ctr"/>
            <a:r>
              <a:rPr lang="it-IT" sz="2400" b="1" dirty="0" smtClean="0">
                <a:solidFill>
                  <a:srgbClr val="2E3D92"/>
                </a:solidFill>
              </a:rPr>
              <a:t>OTTIMIZZARE  lo  STATO  NUTRIZIONALE</a:t>
            </a:r>
            <a:r>
              <a:rPr lang="it-IT" sz="2400" dirty="0" smtClean="0">
                <a:solidFill>
                  <a:srgbClr val="2E3D92"/>
                </a:solidFill>
              </a:rPr>
              <a:t> </a:t>
            </a:r>
          </a:p>
          <a:p>
            <a:pPr algn="ctr"/>
            <a:r>
              <a:rPr lang="it-IT" sz="2400" dirty="0" smtClean="0">
                <a:solidFill>
                  <a:srgbClr val="2E3D92"/>
                </a:solidFill>
              </a:rPr>
              <a:t>del paziente </a:t>
            </a:r>
          </a:p>
          <a:p>
            <a:pPr algn="ctr"/>
            <a:r>
              <a:rPr lang="it-IT" sz="2400" b="1" dirty="0" smtClean="0">
                <a:solidFill>
                  <a:srgbClr val="2E3D92"/>
                </a:solidFill>
              </a:rPr>
              <a:t>IN PREPARAZIONE ALL’INTERVENTO  </a:t>
            </a:r>
            <a:r>
              <a:rPr lang="it-IT" sz="2400" b="1" dirty="0" err="1" smtClean="0">
                <a:solidFill>
                  <a:srgbClr val="2E3D92"/>
                </a:solidFill>
              </a:rPr>
              <a:t>DI</a:t>
            </a:r>
            <a:r>
              <a:rPr lang="it-IT" sz="2400" b="1" dirty="0" smtClean="0">
                <a:solidFill>
                  <a:srgbClr val="2E3D92"/>
                </a:solidFill>
              </a:rPr>
              <a:t>  </a:t>
            </a:r>
          </a:p>
          <a:p>
            <a:pPr algn="ctr"/>
            <a:r>
              <a:rPr lang="it-IT" sz="2400" b="1" dirty="0" smtClean="0">
                <a:solidFill>
                  <a:srgbClr val="2E3D92"/>
                </a:solidFill>
              </a:rPr>
              <a:t>CHIRURGIA BARIATRICA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3654" y="313036"/>
            <a:ext cx="793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 Malnutrizione e Deficit  di vitamine e micronutrienti   sono   frequenti  nelle persone con obesità in particolare  candidati a chirurgia </a:t>
            </a:r>
            <a:r>
              <a:rPr lang="it-IT" dirty="0" err="1" smtClean="0">
                <a:solidFill>
                  <a:srgbClr val="2E3D92"/>
                </a:solidFill>
              </a:rPr>
              <a:t>bariatrica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</a:p>
          <a:p>
            <a:endParaRPr lang="it-IT" dirty="0">
              <a:solidFill>
                <a:srgbClr val="2E3D9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640" y="1202724"/>
            <a:ext cx="58578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593909" y="2869035"/>
            <a:ext cx="3481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Almeno un micronutriente :  85%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Vitamina D:  74.5% </a:t>
            </a:r>
          </a:p>
          <a:p>
            <a:r>
              <a:rPr lang="it-IT" dirty="0" err="1" smtClean="0">
                <a:solidFill>
                  <a:srgbClr val="2E3D92"/>
                </a:solidFill>
              </a:rPr>
              <a:t>Folato</a:t>
            </a:r>
            <a:r>
              <a:rPr lang="it-IT" dirty="0" smtClean="0">
                <a:solidFill>
                  <a:srgbClr val="2E3D92"/>
                </a:solidFill>
              </a:rPr>
              <a:t>  33.5% 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Ferro  32%  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Calcio  13% 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Vitamina B 12 10% </a:t>
            </a:r>
          </a:p>
          <a:p>
            <a:r>
              <a:rPr lang="it-IT" dirty="0" err="1" smtClean="0">
                <a:solidFill>
                  <a:srgbClr val="2E3D92"/>
                </a:solidFill>
              </a:rPr>
              <a:t>Albumin</a:t>
            </a:r>
            <a:r>
              <a:rPr lang="it-IT" dirty="0" smtClean="0">
                <a:solidFill>
                  <a:srgbClr val="2E3D92"/>
                </a:solidFill>
              </a:rPr>
              <a:t> a5.5% </a:t>
            </a:r>
          </a:p>
          <a:p>
            <a:endParaRPr lang="it-IT" dirty="0">
              <a:solidFill>
                <a:srgbClr val="2E3D92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53006" y="3078760"/>
            <a:ext cx="813732" cy="1870745"/>
          </a:xfrm>
          <a:prstGeom prst="downArrow">
            <a:avLst/>
          </a:prstGeom>
          <a:solidFill>
            <a:srgbClr val="BE55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/>
          <p:cNvSpPr/>
          <p:nvPr/>
        </p:nvSpPr>
        <p:spPr>
          <a:xfrm>
            <a:off x="5318621" y="3615654"/>
            <a:ext cx="637563" cy="1409351"/>
          </a:xfrm>
          <a:prstGeom prst="upArrow">
            <a:avLst/>
          </a:prstGeom>
          <a:solidFill>
            <a:srgbClr val="BE55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543413" y="3825379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CRP  &gt; 5 mg/L : 65%</a:t>
            </a:r>
            <a:endParaRPr lang="it-IT" dirty="0">
              <a:solidFill>
                <a:srgbClr val="2E3D9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910818" y="4496499"/>
            <a:ext cx="350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Deficit di  Vitamina B 12 e </a:t>
            </a:r>
            <a:r>
              <a:rPr lang="it-IT" dirty="0" err="1" smtClean="0">
                <a:solidFill>
                  <a:srgbClr val="2E3D92"/>
                </a:solidFill>
              </a:rPr>
              <a:t>Folato</a:t>
            </a:r>
            <a:endParaRPr lang="it-IT" dirty="0" smtClean="0">
              <a:solidFill>
                <a:srgbClr val="2E3D92"/>
              </a:solidFill>
            </a:endParaRPr>
          </a:p>
          <a:p>
            <a:r>
              <a:rPr lang="it-IT" dirty="0" smtClean="0">
                <a:solidFill>
                  <a:srgbClr val="2E3D92"/>
                </a:solidFill>
              </a:rPr>
              <a:t>Deficit  ≥ 2 micronutrienti </a:t>
            </a:r>
            <a:endParaRPr lang="it-IT" dirty="0">
              <a:solidFill>
                <a:srgbClr val="2E3D9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57237" y="1736810"/>
            <a:ext cx="851580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2E3D92"/>
                </a:solidFill>
              </a:rPr>
              <a:t>220 </a:t>
            </a:r>
            <a:r>
              <a:rPr lang="it-IT" dirty="0" err="1" smtClean="0">
                <a:solidFill>
                  <a:srgbClr val="2E3D92"/>
                </a:solidFill>
              </a:rPr>
              <a:t>pz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85535" y="321275"/>
            <a:ext cx="745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Esami </a:t>
            </a:r>
            <a:r>
              <a:rPr lang="it-IT" sz="3200" b="1" dirty="0" smtClean="0">
                <a:solidFill>
                  <a:srgbClr val="2E3D92"/>
                </a:solidFill>
              </a:rPr>
              <a:t>ematici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79806" y="1367481"/>
            <a:ext cx="71092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Emocromo  con formula</a:t>
            </a:r>
          </a:p>
          <a:p>
            <a:pP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2E3D92"/>
                </a:solidFill>
              </a:rPr>
              <a:t>Creatinina-Gfr</a:t>
            </a:r>
            <a:endParaRPr lang="it-IT" dirty="0" smtClean="0">
              <a:solidFill>
                <a:srgbClr val="2E3D9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Assetto  lipidico  : colesterolo totale e HDL , Trigliceridi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Assetto metabolico : glucosio , emoglobina </a:t>
            </a:r>
            <a:r>
              <a:rPr lang="it-IT" dirty="0" err="1" smtClean="0">
                <a:solidFill>
                  <a:srgbClr val="2E3D92"/>
                </a:solidFill>
              </a:rPr>
              <a:t>glicata</a:t>
            </a:r>
            <a:r>
              <a:rPr lang="it-IT" dirty="0" smtClean="0">
                <a:solidFill>
                  <a:srgbClr val="2E3D92"/>
                </a:solidFill>
              </a:rPr>
              <a:t>, insulina per calcolo  </a:t>
            </a:r>
            <a:r>
              <a:rPr lang="it-IT" dirty="0" err="1" smtClean="0">
                <a:solidFill>
                  <a:srgbClr val="2E3D92"/>
                </a:solidFill>
              </a:rPr>
              <a:t>Homa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  <a:r>
              <a:rPr lang="it-IT" dirty="0" err="1" smtClean="0">
                <a:solidFill>
                  <a:srgbClr val="2E3D92"/>
                </a:solidFill>
              </a:rPr>
              <a:t>Index</a:t>
            </a:r>
            <a:endParaRPr lang="it-IT" dirty="0" smtClean="0">
              <a:solidFill>
                <a:srgbClr val="2E3D9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Assetto  epatico  </a:t>
            </a:r>
            <a:r>
              <a:rPr lang="it-IT" dirty="0" err="1" smtClean="0">
                <a:solidFill>
                  <a:srgbClr val="2E3D92"/>
                </a:solidFill>
              </a:rPr>
              <a:t>ast</a:t>
            </a:r>
            <a:r>
              <a:rPr lang="it-IT" dirty="0" smtClean="0">
                <a:solidFill>
                  <a:srgbClr val="2E3D92"/>
                </a:solidFill>
              </a:rPr>
              <a:t> alt </a:t>
            </a:r>
            <a:r>
              <a:rPr lang="it-IT" dirty="0" err="1" smtClean="0">
                <a:solidFill>
                  <a:srgbClr val="2E3D92"/>
                </a:solidFill>
              </a:rPr>
              <a:t>ggt</a:t>
            </a:r>
            <a:r>
              <a:rPr lang="it-IT" dirty="0" smtClean="0">
                <a:solidFill>
                  <a:srgbClr val="2E3D92"/>
                </a:solidFill>
              </a:rPr>
              <a:t> fa  bilirubina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Acido  urico Sodio Potassio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Assetto  Nutrizionale,  Marziale e Vitaminico: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</a:rPr>
              <a:t>p</a:t>
            </a:r>
            <a:r>
              <a:rPr lang="it-IT" dirty="0" smtClean="0">
                <a:solidFill>
                  <a:srgbClr val="2E3D92"/>
                </a:solidFill>
              </a:rPr>
              <a:t>roteine  totali   albumina </a:t>
            </a:r>
            <a:r>
              <a:rPr lang="it-IT" dirty="0" err="1" smtClean="0">
                <a:solidFill>
                  <a:srgbClr val="2E3D92"/>
                </a:solidFill>
              </a:rPr>
              <a:t>prealbumina</a:t>
            </a:r>
            <a:endParaRPr lang="it-IT" dirty="0" smtClean="0">
              <a:solidFill>
                <a:srgbClr val="2E3D92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</a:rPr>
              <a:t>f</a:t>
            </a:r>
            <a:r>
              <a:rPr lang="it-IT" dirty="0" smtClean="0">
                <a:solidFill>
                  <a:srgbClr val="2E3D92"/>
                </a:solidFill>
              </a:rPr>
              <a:t>erro  ferritina transferrina  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</a:rPr>
              <a:t>acido  folico, vitamina B 12, vitamina B6</a:t>
            </a:r>
          </a:p>
          <a:p>
            <a:pPr>
              <a:buFont typeface="Wingdings" pitchFamily="2" charset="2"/>
              <a:buChar char="§"/>
            </a:pPr>
            <a:endParaRPr lang="it-IT" dirty="0" smtClean="0">
              <a:solidFill>
                <a:srgbClr val="2E3D9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2E3D92"/>
                </a:solidFill>
              </a:rPr>
              <a:t>Vitamine A Vitamina D  Vitamina E 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-&gt; </a:t>
            </a:r>
            <a:r>
              <a:rPr lang="it-IT" u="sng" dirty="0" smtClean="0">
                <a:solidFill>
                  <a:srgbClr val="2E3D92"/>
                </a:solidFill>
              </a:rPr>
              <a:t>in particolare  in previsione di intervento </a:t>
            </a:r>
            <a:r>
              <a:rPr lang="it-IT" u="sng" dirty="0" err="1" smtClean="0">
                <a:solidFill>
                  <a:srgbClr val="2E3D92"/>
                </a:solidFill>
              </a:rPr>
              <a:t>ipoassorbitivo</a:t>
            </a:r>
            <a:r>
              <a:rPr lang="it-IT" u="sng" dirty="0" smtClean="0">
                <a:solidFill>
                  <a:srgbClr val="2E3D92"/>
                </a:solidFill>
              </a:rPr>
              <a:t> </a:t>
            </a:r>
          </a:p>
          <a:p>
            <a:r>
              <a:rPr lang="it-IT" dirty="0" smtClean="0">
                <a:solidFill>
                  <a:srgbClr val="2E3D92"/>
                </a:solidFill>
              </a:rPr>
              <a:t> </a:t>
            </a:r>
            <a:endParaRPr lang="it-IT" dirty="0">
              <a:solidFill>
                <a:srgbClr val="2E3D9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9760"/>
            <a:ext cx="2537254" cy="33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19199" y="510745"/>
            <a:ext cx="1001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Obesità  </a:t>
            </a:r>
            <a:r>
              <a:rPr lang="it-IT" sz="3200" b="1" dirty="0" err="1" smtClean="0">
                <a:solidFill>
                  <a:srgbClr val="2E3D92"/>
                </a:solidFill>
              </a:rPr>
              <a:t>Sarcopenica</a:t>
            </a:r>
            <a:r>
              <a:rPr lang="it-IT" sz="3200" b="1" dirty="0" smtClean="0">
                <a:solidFill>
                  <a:srgbClr val="2E3D92"/>
                </a:solidFill>
              </a:rPr>
              <a:t> 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747" y="2159297"/>
            <a:ext cx="4639717" cy="311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500" b="1" dirty="0" smtClean="0">
                <a:solidFill>
                  <a:srgbClr val="2E3D92"/>
                </a:solidFill>
              </a:rPr>
              <a:t>SARC-F</a:t>
            </a:r>
            <a:r>
              <a:rPr lang="it-IT" dirty="0" smtClean="0">
                <a:solidFill>
                  <a:srgbClr val="2E3D92"/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2E3D92"/>
                </a:solidFill>
              </a:rPr>
              <a:t>Strength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  <a:r>
              <a:rPr lang="it-IT" dirty="0" smtClean="0">
                <a:solidFill>
                  <a:srgbClr val="2E3D92"/>
                </a:solidFill>
              </a:rPr>
              <a:t>(</a:t>
            </a:r>
            <a:r>
              <a:rPr lang="it-IT" dirty="0" smtClean="0">
                <a:solidFill>
                  <a:srgbClr val="2E3D92"/>
                </a:solidFill>
              </a:rPr>
              <a:t>forza)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2E3D92"/>
                </a:solidFill>
              </a:rPr>
              <a:t>Assistance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  <a:r>
              <a:rPr lang="it-IT" dirty="0" smtClean="0">
                <a:solidFill>
                  <a:srgbClr val="2E3D92"/>
                </a:solidFill>
              </a:rPr>
              <a:t>in </a:t>
            </a:r>
            <a:r>
              <a:rPr lang="it-IT" dirty="0" err="1" smtClean="0">
                <a:solidFill>
                  <a:srgbClr val="2E3D92"/>
                </a:solidFill>
              </a:rPr>
              <a:t>walking</a:t>
            </a:r>
            <a:r>
              <a:rPr lang="it-IT" dirty="0" smtClean="0">
                <a:solidFill>
                  <a:srgbClr val="2E3D92"/>
                </a:solidFill>
              </a:rPr>
              <a:t> (assistenza nel camminare), </a:t>
            </a:r>
            <a:endParaRPr lang="it-IT" dirty="0" smtClean="0">
              <a:solidFill>
                <a:srgbClr val="2E3D9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rgbClr val="2E3D92"/>
                </a:solidFill>
              </a:rPr>
              <a:t>Rise </a:t>
            </a:r>
            <a:r>
              <a:rPr lang="it-IT" dirty="0" err="1" smtClean="0">
                <a:solidFill>
                  <a:srgbClr val="2E3D92"/>
                </a:solidFill>
              </a:rPr>
              <a:t>from</a:t>
            </a:r>
            <a:r>
              <a:rPr lang="it-IT" dirty="0" smtClean="0">
                <a:solidFill>
                  <a:srgbClr val="2E3D92"/>
                </a:solidFill>
              </a:rPr>
              <a:t> a </a:t>
            </a:r>
            <a:r>
              <a:rPr lang="it-IT" dirty="0" err="1" smtClean="0">
                <a:solidFill>
                  <a:srgbClr val="2E3D92"/>
                </a:solidFill>
              </a:rPr>
              <a:t>chair</a:t>
            </a:r>
            <a:r>
              <a:rPr lang="it-IT" dirty="0" smtClean="0">
                <a:solidFill>
                  <a:srgbClr val="2E3D92"/>
                </a:solidFill>
              </a:rPr>
              <a:t> (alzarsi da una sedia), </a:t>
            </a:r>
            <a:endParaRPr lang="it-IT" dirty="0" smtClean="0">
              <a:solidFill>
                <a:srgbClr val="2E3D9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2E3D92"/>
                </a:solidFill>
              </a:rPr>
              <a:t>Climb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  <a:r>
              <a:rPr lang="it-IT" dirty="0" err="1" smtClean="0">
                <a:solidFill>
                  <a:srgbClr val="2E3D92"/>
                </a:solidFill>
              </a:rPr>
              <a:t>stairs</a:t>
            </a:r>
            <a:r>
              <a:rPr lang="it-IT" dirty="0" smtClean="0">
                <a:solidFill>
                  <a:srgbClr val="2E3D92"/>
                </a:solidFill>
              </a:rPr>
              <a:t> (salire le scale)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2E3D92"/>
                </a:solidFill>
              </a:rPr>
              <a:t>Falls</a:t>
            </a:r>
            <a:r>
              <a:rPr lang="it-IT" dirty="0" smtClean="0">
                <a:solidFill>
                  <a:srgbClr val="2E3D92"/>
                </a:solidFill>
              </a:rPr>
              <a:t> </a:t>
            </a:r>
            <a:r>
              <a:rPr lang="it-IT" dirty="0" smtClean="0">
                <a:solidFill>
                  <a:srgbClr val="2E3D92"/>
                </a:solidFill>
              </a:rPr>
              <a:t>(cadute)</a:t>
            </a:r>
            <a:endParaRPr lang="it-IT" dirty="0">
              <a:solidFill>
                <a:srgbClr val="2E3D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628" y="1173763"/>
            <a:ext cx="4461561" cy="47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450" y="3682858"/>
            <a:ext cx="4411756" cy="163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Immagin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3523" y="5347365"/>
            <a:ext cx="2184400" cy="1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6421845" y="996156"/>
            <a:ext cx="2071368" cy="2177190"/>
            <a:chOff x="10034242" y="247094"/>
            <a:chExt cx="2761822" cy="2902919"/>
          </a:xfrm>
        </p:grpSpPr>
        <p:pic>
          <p:nvPicPr>
            <p:cNvPr id="5" name="Immagine 323"/>
            <p:cNvPicPr/>
            <p:nvPr/>
          </p:nvPicPr>
          <p:blipFill>
            <a:blip r:embed="rId4" cstate="print"/>
            <a:stretch/>
          </p:blipFill>
          <p:spPr>
            <a:xfrm>
              <a:off x="10034242" y="247094"/>
              <a:ext cx="1981974" cy="1604460"/>
            </a:xfrm>
            <a:prstGeom prst="rect">
              <a:avLst/>
            </a:prstGeom>
            <a:ln>
              <a:noFill/>
            </a:ln>
            <a:effectLst>
              <a:outerShdw blurRad="107950" dist="126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CustomShape 2"/>
            <p:cNvSpPr/>
            <p:nvPr/>
          </p:nvSpPr>
          <p:spPr>
            <a:xfrm>
              <a:off x="10078178" y="1951139"/>
              <a:ext cx="2717886" cy="1198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6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CUT OFF della forza di prensione (EWGSOP2): </a:t>
              </a:r>
              <a:endParaRPr lang="it-IT" sz="135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&lt; 27 Kg uomo</a:t>
              </a:r>
              <a:endParaRPr lang="it-IT" sz="135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1350" spc="-1" dirty="0">
                  <a:solidFill>
                    <a:srgbClr val="000000"/>
                  </a:solidFill>
                  <a:latin typeface="Arial"/>
                  <a:ea typeface="DejaVu Sans"/>
                </a:rPr>
                <a:t>&lt; 16 Kg donna</a:t>
              </a:r>
              <a:endParaRPr lang="it-IT" sz="1350" spc="-1" dirty="0">
                <a:latin typeface="Arial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41B271D-65E4-4045-A983-66E53831B0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32" y="3812981"/>
            <a:ext cx="5514784" cy="220887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2423" y="757881"/>
            <a:ext cx="1869988" cy="7331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Perdita di massa muscolare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25579" y="712573"/>
            <a:ext cx="1680519" cy="7331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Perdita di forza</a:t>
            </a:r>
          </a:p>
        </p:txBody>
      </p:sp>
      <p:sp>
        <p:nvSpPr>
          <p:cNvPr id="11" name="Croce 10"/>
          <p:cNvSpPr/>
          <p:nvPr/>
        </p:nvSpPr>
        <p:spPr>
          <a:xfrm>
            <a:off x="2306595" y="813484"/>
            <a:ext cx="304800" cy="288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62682" y="2117124"/>
            <a:ext cx="2767913" cy="1161535"/>
          </a:xfrm>
          <a:prstGeom prst="rect">
            <a:avLst/>
          </a:prstGeom>
          <a:solidFill>
            <a:srgbClr val="F37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SARCOPENIA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2356971" y="1414847"/>
            <a:ext cx="222422" cy="53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53890" y="3292523"/>
            <a:ext cx="2883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</a:rPr>
              <a:t>Bossi P. </a:t>
            </a:r>
            <a:r>
              <a:rPr lang="it-IT" sz="1200" dirty="0" err="1">
                <a:solidFill>
                  <a:srgbClr val="002060"/>
                </a:solidFill>
              </a:rPr>
              <a:t>Nutrients</a:t>
            </a:r>
            <a:r>
              <a:rPr lang="it-IT" sz="1200" dirty="0">
                <a:solidFill>
                  <a:srgbClr val="002060"/>
                </a:solidFill>
              </a:rPr>
              <a:t> 2021,13,198</a:t>
            </a:r>
          </a:p>
        </p:txBody>
      </p:sp>
      <p:pic>
        <p:nvPicPr>
          <p:cNvPr id="16" name="Immagine 11"/>
          <p:cNvPicPr/>
          <p:nvPr/>
        </p:nvPicPr>
        <p:blipFill>
          <a:blip r:embed="rId6" cstate="print"/>
          <a:stretch/>
        </p:blipFill>
        <p:spPr>
          <a:xfrm>
            <a:off x="9443510" y="1329203"/>
            <a:ext cx="2615760" cy="2356830"/>
          </a:xfrm>
          <a:prstGeom prst="rect">
            <a:avLst/>
          </a:prstGeom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Rettangolo 16"/>
          <p:cNvSpPr/>
          <p:nvPr/>
        </p:nvSpPr>
        <p:spPr>
          <a:xfrm>
            <a:off x="576649" y="5552303"/>
            <a:ext cx="2347783" cy="22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837037" y="0"/>
            <a:ext cx="864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Obesità  </a:t>
            </a:r>
            <a:r>
              <a:rPr lang="it-IT" sz="3200" b="1" dirty="0" err="1" smtClean="0">
                <a:solidFill>
                  <a:srgbClr val="2E3D92"/>
                </a:solidFill>
              </a:rPr>
              <a:t>Sarcopenica</a:t>
            </a:r>
            <a:r>
              <a:rPr lang="it-IT" sz="3200" b="1" dirty="0" smtClean="0">
                <a:solidFill>
                  <a:srgbClr val="2E3D92"/>
                </a:solidFill>
              </a:rPr>
              <a:t> 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09" y="1787611"/>
            <a:ext cx="4101276" cy="1121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77" y="895691"/>
            <a:ext cx="6272645" cy="479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97707" y="280086"/>
            <a:ext cx="1001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Obesità  </a:t>
            </a:r>
            <a:r>
              <a:rPr lang="it-IT" sz="3200" b="1" dirty="0" err="1" smtClean="0">
                <a:solidFill>
                  <a:srgbClr val="2E3D92"/>
                </a:solidFill>
              </a:rPr>
              <a:t>Sarcopenica</a:t>
            </a:r>
            <a:r>
              <a:rPr lang="it-IT" sz="3200" b="1" dirty="0" smtClean="0">
                <a:solidFill>
                  <a:srgbClr val="2E3D92"/>
                </a:solidFill>
              </a:rPr>
              <a:t> 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10896" y="3912972"/>
            <a:ext cx="6178379" cy="1696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301578" y="4333103"/>
            <a:ext cx="1960606" cy="395416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2421" y="280086"/>
            <a:ext cx="1001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INTERVENTO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Calo di Peso Preoperatorio 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60539" y="1250573"/>
            <a:ext cx="5947775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it-IT" sz="1400" dirty="0" smtClean="0">
                <a:solidFill>
                  <a:srgbClr val="2E3D92"/>
                </a:solidFill>
                <a:cs typeface="Calibri" pitchFamily="34" charset="0"/>
              </a:rPr>
              <a:t>Determina la </a:t>
            </a:r>
            <a:r>
              <a:rPr lang="it-IT" sz="1400" dirty="0">
                <a:solidFill>
                  <a:srgbClr val="2E3D92"/>
                </a:solidFill>
                <a:cs typeface="Calibri" pitchFamily="34" charset="0"/>
              </a:rPr>
              <a:t>riduzione del volume epatico, </a:t>
            </a:r>
            <a:r>
              <a:rPr lang="it-IT" sz="1400" dirty="0" smtClean="0">
                <a:solidFill>
                  <a:srgbClr val="2E3D92"/>
                </a:solidFill>
                <a:cs typeface="Calibri" pitchFamily="34" charset="0"/>
              </a:rPr>
              <a:t>particolare </a:t>
            </a:r>
            <a:r>
              <a:rPr lang="it-IT" sz="1400" dirty="0">
                <a:solidFill>
                  <a:srgbClr val="2E3D92"/>
                </a:solidFill>
                <a:cs typeface="Calibri" pitchFamily="34" charset="0"/>
              </a:rPr>
              <a:t>del lobo sinistro, facilitando la visualizzazione dello stomaco,  </a:t>
            </a:r>
            <a:r>
              <a:rPr lang="it-IT" sz="1400" dirty="0" smtClean="0">
                <a:solidFill>
                  <a:srgbClr val="2E3D92"/>
                </a:solidFill>
                <a:cs typeface="Calibri" pitchFamily="34" charset="0"/>
              </a:rPr>
              <a:t>della giunzione </a:t>
            </a:r>
            <a:r>
              <a:rPr lang="it-IT" sz="1400" dirty="0">
                <a:solidFill>
                  <a:srgbClr val="2E3D92"/>
                </a:solidFill>
                <a:cs typeface="Calibri" pitchFamily="34" charset="0"/>
              </a:rPr>
              <a:t>esofago-gastrica e della zona </a:t>
            </a:r>
            <a:r>
              <a:rPr lang="it-IT" sz="1400" dirty="0" err="1">
                <a:solidFill>
                  <a:srgbClr val="2E3D92"/>
                </a:solidFill>
                <a:cs typeface="Calibri" pitchFamily="34" charset="0"/>
              </a:rPr>
              <a:t>retroesofagea</a:t>
            </a:r>
            <a:r>
              <a:rPr lang="it-IT" sz="1400" dirty="0">
                <a:solidFill>
                  <a:srgbClr val="2E3D92"/>
                </a:solidFill>
                <a:cs typeface="Calibri" pitchFamily="34" charset="0"/>
              </a:rPr>
              <a:t>, </a:t>
            </a:r>
            <a:endParaRPr lang="it-IT" sz="1400" dirty="0" smtClean="0">
              <a:solidFill>
                <a:srgbClr val="2E3D92"/>
              </a:solidFill>
              <a:cs typeface="Calibri" pitchFamily="34" charset="0"/>
            </a:endParaRPr>
          </a:p>
          <a:p>
            <a:pPr marL="342900" indent="-342900"/>
            <a:r>
              <a:rPr lang="it-IT" sz="1400" dirty="0" smtClean="0">
                <a:solidFill>
                  <a:srgbClr val="2E3D92"/>
                </a:solidFill>
                <a:cs typeface="Calibri" pitchFamily="34" charset="0"/>
              </a:rPr>
              <a:t>agevolando l’atto chirurgico </a:t>
            </a:r>
            <a:r>
              <a:rPr lang="it-IT" sz="1400" dirty="0">
                <a:solidFill>
                  <a:srgbClr val="2E3D92"/>
                </a:solidFill>
                <a:cs typeface="Calibri" pitchFamily="34" charset="0"/>
              </a:rPr>
              <a:t>(Linee Guida AACE).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58" y="1026641"/>
            <a:ext cx="843134" cy="1028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169772" y="1054444"/>
            <a:ext cx="41518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rgbClr val="2E3D92"/>
                </a:solidFill>
              </a:rPr>
              <a:t>PICO 15</a:t>
            </a:r>
          </a:p>
          <a:p>
            <a:pPr>
              <a:buFont typeface="Wingdings" pitchFamily="2" charset="2"/>
              <a:buChar char="Ø"/>
            </a:pPr>
            <a:r>
              <a:rPr lang="it-IT" sz="1500" dirty="0" smtClean="0">
                <a:solidFill>
                  <a:srgbClr val="2FAF11"/>
                </a:solidFill>
              </a:rPr>
              <a:t>Riduzione della durata della procedura chirurgica </a:t>
            </a:r>
          </a:p>
          <a:p>
            <a:pPr>
              <a:buFont typeface="Wingdings" pitchFamily="2" charset="2"/>
              <a:buChar char="Ø"/>
            </a:pPr>
            <a:r>
              <a:rPr lang="it-IT" sz="1500" dirty="0" smtClean="0">
                <a:solidFill>
                  <a:srgbClr val="2FAF11"/>
                </a:solidFill>
              </a:rPr>
              <a:t>Riduzione delle complicanze </a:t>
            </a:r>
            <a:r>
              <a:rPr lang="it-IT" sz="1500" dirty="0" err="1" smtClean="0">
                <a:solidFill>
                  <a:srgbClr val="2FAF11"/>
                </a:solidFill>
              </a:rPr>
              <a:t>periprocedurali</a:t>
            </a:r>
            <a:endParaRPr lang="it-IT" sz="1500" dirty="0" smtClean="0">
              <a:solidFill>
                <a:srgbClr val="2FAF1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FF5050"/>
                </a:solidFill>
              </a:rPr>
              <a:t>Aumento  dei  tempi di  attesa  per effettuare  la chirurgia </a:t>
            </a:r>
            <a:r>
              <a:rPr lang="it-IT" sz="1200" dirty="0" err="1" smtClean="0">
                <a:solidFill>
                  <a:srgbClr val="FF5050"/>
                </a:solidFill>
              </a:rPr>
              <a:t>metabolico-bariatrica</a:t>
            </a:r>
            <a:r>
              <a:rPr lang="it-IT" sz="1200" dirty="0" smtClean="0">
                <a:solidFill>
                  <a:srgbClr val="FF5050"/>
                </a:solidFill>
              </a:rPr>
              <a:t> </a:t>
            </a:r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2084172" y="2716594"/>
            <a:ext cx="7702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La </a:t>
            </a:r>
            <a:r>
              <a:rPr lang="it-IT" b="1" dirty="0" smtClean="0">
                <a:solidFill>
                  <a:srgbClr val="2E3D92"/>
                </a:solidFill>
                <a:cs typeface="Calibri" pitchFamily="34" charset="0"/>
              </a:rPr>
              <a:t>SCELTA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della </a:t>
            </a:r>
            <a:r>
              <a:rPr lang="it-IT" b="1" dirty="0" smtClean="0">
                <a:solidFill>
                  <a:srgbClr val="2E3D92"/>
                </a:solidFill>
                <a:cs typeface="Calibri" pitchFamily="34" charset="0"/>
              </a:rPr>
              <a:t>tipologia </a:t>
            </a:r>
            <a:r>
              <a:rPr lang="it-IT" b="1" dirty="0" smtClean="0">
                <a:solidFill>
                  <a:srgbClr val="2E3D92"/>
                </a:solidFill>
                <a:cs typeface="Calibri" pitchFamily="34" charset="0"/>
              </a:rPr>
              <a:t>di intervento 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per il  calo  di peso dipende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da: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età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sesso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grado di  obesità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2E3D92"/>
                </a:solidFill>
                <a:cs typeface="Calibri" pitchFamily="34" charset="0"/>
              </a:rPr>
              <a:t>c</a:t>
            </a:r>
            <a:r>
              <a:rPr lang="it-IT" dirty="0" err="1" smtClean="0">
                <a:solidFill>
                  <a:srgbClr val="2E3D92"/>
                </a:solidFill>
                <a:cs typeface="Calibri" pitchFamily="34" charset="0"/>
              </a:rPr>
              <a:t>omorbidità</a:t>
            </a:r>
            <a:endParaRPr lang="it-IT" dirty="0" smtClean="0">
              <a:solidFill>
                <a:srgbClr val="2E3D92"/>
              </a:solidFill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2E3D92"/>
                </a:solidFill>
                <a:cs typeface="Calibri" pitchFamily="34" charset="0"/>
              </a:rPr>
              <a:t>compliance</a:t>
            </a:r>
            <a:endParaRPr lang="it-IT" dirty="0" smtClean="0">
              <a:solidFill>
                <a:srgbClr val="2E3D92"/>
              </a:solidFill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caratteristiche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psicologiche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caratteristiche  comportamentali- abitudini alimentari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tempo </a:t>
            </a: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di attesa </a:t>
            </a:r>
            <a:r>
              <a:rPr lang="it-IT" dirty="0" err="1" smtClean="0">
                <a:solidFill>
                  <a:srgbClr val="2E3D92"/>
                </a:solidFill>
                <a:cs typeface="Calibri" pitchFamily="34" charset="0"/>
              </a:rPr>
              <a:t>pre-intervento</a:t>
            </a:r>
            <a:endParaRPr lang="it-IT" dirty="0" smtClean="0">
              <a:solidFill>
                <a:srgbClr val="2E3D92"/>
              </a:solidFill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>
                <a:solidFill>
                  <a:srgbClr val="2E3D92"/>
                </a:solidFill>
                <a:cs typeface="Calibri" pitchFamily="34" charset="0"/>
              </a:rPr>
              <a:t>costi</a:t>
            </a:r>
            <a:endParaRPr lang="it-IT" dirty="0">
              <a:solidFill>
                <a:srgbClr val="2E3D9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F1CA567-70DF-4032-9DCB-FE3C7A0D4020}"/>
              </a:ext>
            </a:extLst>
          </p:cNvPr>
          <p:cNvSpPr txBox="1"/>
          <p:nvPr/>
        </p:nvSpPr>
        <p:spPr>
          <a:xfrm>
            <a:off x="2767913" y="1199247"/>
            <a:ext cx="724106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Regimi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dietetici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Dieta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Mediterranea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Low-calorie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diets (LCD) (800–1200 kcal/die)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Very low-calorie diets (VLCD) (600 kcal/die)</a:t>
            </a:r>
            <a:endParaRPr lang="en-GB" dirty="0">
              <a:solidFill>
                <a:srgbClr val="003773"/>
              </a:solidFill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Very-low-calorie ketogenic diet (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VLCKD-&gt;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VLEKT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)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(400/800 kcal/die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defRPr/>
            </a:pPr>
            <a:r>
              <a:rPr lang="it-IT" sz="12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Non ci sono al momento indicazioni univoche e conclusive nelle diverse linee guida </a:t>
            </a:r>
            <a:endParaRPr lang="it-IT" sz="1200" b="1" dirty="0" smtClean="0">
              <a:solidFill>
                <a:srgbClr val="003773"/>
              </a:solidFill>
              <a:cs typeface="Arial" panose="020B0604020202020204" pitchFamily="34" charset="0"/>
            </a:endParaRPr>
          </a:p>
          <a:p>
            <a:pPr marL="285750" lvl="0" indent="-285750">
              <a:defRPr/>
            </a:pPr>
            <a:r>
              <a:rPr lang="it-IT" sz="12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per </a:t>
            </a:r>
            <a:r>
              <a:rPr lang="it-IT" sz="12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la mancanza di studi multicentrici, randomizzati e </a:t>
            </a:r>
            <a:r>
              <a:rPr lang="it-IT" sz="12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controllati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37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0037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2421" y="280086"/>
            <a:ext cx="1001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2E3D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INTERVENTO NUTRIZIONALE:  </a:t>
            </a:r>
            <a:r>
              <a:rPr lang="it-IT" sz="3200" b="1" dirty="0" smtClean="0">
                <a:solidFill>
                  <a:srgbClr val="2E3D92"/>
                </a:solidFill>
              </a:rPr>
              <a:t>Calo di Peso Preoperatorio </a:t>
            </a:r>
            <a:endParaRPr lang="it-IT" sz="3000" b="1" dirty="0">
              <a:solidFill>
                <a:srgbClr val="2E3D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44347" y="3575390"/>
            <a:ext cx="38800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Trattamento</a:t>
            </a:r>
            <a:r>
              <a:rPr lang="en-GB" b="1" dirty="0" smtClean="0">
                <a:solidFill>
                  <a:srgbClr val="003773"/>
                </a:solidFill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farmacologico</a:t>
            </a:r>
            <a:r>
              <a:rPr lang="en-GB" b="1" dirty="0" smtClean="0">
                <a:solidFill>
                  <a:srgbClr val="003773"/>
                </a:solidFill>
                <a:cs typeface="Arial" panose="020B0604020202020204" pitchFamily="34" charset="0"/>
              </a:rPr>
              <a:t> </a:t>
            </a:r>
            <a:endParaRPr lang="en-GB" b="1" dirty="0" smtClean="0">
              <a:solidFill>
                <a:srgbClr val="003773"/>
              </a:solidFill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rgbClr val="003773"/>
                </a:solidFill>
                <a:cs typeface="Arial" panose="020B0604020202020204" pitchFamily="34" charset="0"/>
              </a:rPr>
              <a:t>in </a:t>
            </a:r>
            <a:r>
              <a:rPr lang="en-GB" sz="1200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aggiunta</a:t>
            </a:r>
            <a:r>
              <a:rPr lang="en-GB" sz="1200" dirty="0" smtClean="0">
                <a:solidFill>
                  <a:srgbClr val="003773"/>
                </a:solidFill>
                <a:cs typeface="Arial" panose="020B0604020202020204" pitchFamily="34" charset="0"/>
              </a:rPr>
              <a:t> a </a:t>
            </a:r>
            <a:r>
              <a:rPr lang="en-GB" sz="1200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dieta</a:t>
            </a:r>
            <a:r>
              <a:rPr lang="en-GB" sz="1200" dirty="0" smtClean="0">
                <a:solidFill>
                  <a:srgbClr val="003773"/>
                </a:solidFill>
                <a:cs typeface="Arial" panose="020B0604020202020204" pitchFamily="34" charset="0"/>
              </a:rPr>
              <a:t> + </a:t>
            </a:r>
            <a:r>
              <a:rPr lang="en-GB" sz="1200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esercizio</a:t>
            </a:r>
            <a:r>
              <a:rPr lang="en-GB" sz="1200" dirty="0" smtClean="0">
                <a:solidFill>
                  <a:srgbClr val="003773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fisico</a:t>
            </a:r>
            <a:endParaRPr lang="en-GB" sz="1200" dirty="0" smtClean="0">
              <a:solidFill>
                <a:srgbClr val="003773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Semaglutide</a:t>
            </a:r>
            <a:endParaRPr lang="en-GB" dirty="0" smtClean="0">
              <a:solidFill>
                <a:srgbClr val="003773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err="1" smtClean="0">
                <a:solidFill>
                  <a:srgbClr val="003773"/>
                </a:solidFill>
                <a:cs typeface="Arial" panose="020B0604020202020204" pitchFamily="34" charset="0"/>
              </a:rPr>
              <a:t>Tirzepatide</a:t>
            </a:r>
            <a:r>
              <a:rPr lang="en-GB" dirty="0" smtClean="0">
                <a:solidFill>
                  <a:srgbClr val="003773"/>
                </a:solidFill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11595" y="5114324"/>
            <a:ext cx="3948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/>
            </a:pPr>
            <a:r>
              <a:rPr lang="it-IT" altLang="it-IT" sz="1200" b="1" dirty="0" smtClean="0">
                <a:solidFill>
                  <a:srgbClr val="003773"/>
                </a:solidFill>
              </a:rPr>
              <a:t>posizionamento endoscopico di un palloncino </a:t>
            </a:r>
            <a:r>
              <a:rPr lang="it-IT" altLang="it-IT" sz="1200" b="1" dirty="0" err="1" smtClean="0">
                <a:solidFill>
                  <a:srgbClr val="003773"/>
                </a:solidFill>
              </a:rPr>
              <a:t>intragastrico</a:t>
            </a:r>
            <a:endParaRPr lang="en-GB" sz="1200" b="1" dirty="0">
              <a:solidFill>
                <a:srgbClr val="003773"/>
              </a:solidFill>
              <a:cs typeface="Arial" panose="020B0604020202020204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72995" y="1631092"/>
            <a:ext cx="1524000" cy="436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67730" y="3842951"/>
            <a:ext cx="1524000" cy="436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181232" y="5074509"/>
            <a:ext cx="1524000" cy="436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12">
            <a:extLst>
              <a:ext uri="{FF2B5EF4-FFF2-40B4-BE49-F238E27FC236}">
                <a16:creationId xmlns:a16="http://schemas.microsoft.com/office/drawing/2014/main" xmlns="" id="{4378C0C5-4240-F0F6-56AA-10DE8BEEB6A2}"/>
              </a:ext>
            </a:extLst>
          </p:cNvPr>
          <p:cNvSpPr txBox="1">
            <a:spLocks/>
          </p:cNvSpPr>
          <p:nvPr/>
        </p:nvSpPr>
        <p:spPr>
          <a:xfrm>
            <a:off x="6639697" y="3277696"/>
            <a:ext cx="5296930" cy="643514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300" b="1" dirty="0">
                <a:solidFill>
                  <a:srgbClr val="003773"/>
                </a:solidFill>
                <a:cs typeface="Arial" panose="020B0604020202020204" pitchFamily="34" charset="0"/>
              </a:rPr>
              <a:t>La riduzione preoperatoria del peso è raccomandata nei pz candidati </a:t>
            </a:r>
            <a:r>
              <a:rPr lang="it-IT" sz="13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a</a:t>
            </a:r>
          </a:p>
          <a:p>
            <a:pPr>
              <a:buNone/>
            </a:pPr>
            <a:r>
              <a:rPr lang="it-IT" sz="13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CB soprattutto </a:t>
            </a:r>
            <a:r>
              <a:rPr lang="it-IT" sz="13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in presenza di BMI </a:t>
            </a:r>
            <a:r>
              <a:rPr lang="it-IT" sz="1300" b="1" dirty="0">
                <a:solidFill>
                  <a:srgbClr val="003773"/>
                </a:solidFill>
                <a:cs typeface="Arial" panose="020B0604020202020204" pitchFamily="34" charset="0"/>
              </a:rPr>
              <a:t>&gt;40 Kg/m</a:t>
            </a:r>
            <a:r>
              <a:rPr lang="it-IT" sz="1300" b="1" baseline="30000" dirty="0">
                <a:solidFill>
                  <a:srgbClr val="003773"/>
                </a:solidFill>
                <a:cs typeface="Arial" panose="020B0604020202020204" pitchFamily="34" charset="0"/>
              </a:rPr>
              <a:t>2 </a:t>
            </a:r>
            <a:r>
              <a:rPr lang="it-IT" sz="1300" b="1" dirty="0">
                <a:solidFill>
                  <a:srgbClr val="003773"/>
                </a:solidFill>
                <a:cs typeface="Arial" panose="020B0604020202020204" pitchFamily="34" charset="0"/>
              </a:rPr>
              <a:t>o con grave obesità viscerale</a:t>
            </a:r>
            <a:r>
              <a:rPr lang="it-IT" sz="1300" b="1" dirty="0" smtClean="0">
                <a:solidFill>
                  <a:srgbClr val="003773"/>
                </a:solidFill>
                <a:cs typeface="Arial" panose="020B0604020202020204" pitchFamily="34" charset="0"/>
              </a:rPr>
              <a:t>.</a:t>
            </a:r>
            <a:endParaRPr lang="it-IT" sz="1300" b="1" dirty="0">
              <a:solidFill>
                <a:srgbClr val="00377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infopath/2007/PartnerControls"/>
    <ds:schemaRef ds:uri="71af3243-3dd4-4a8d-8c0d-dd76da1f02a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348</TotalTime>
  <Words>591</Words>
  <Application>Microsoft Office PowerPoint</Application>
  <PresentationFormat>Personalizzato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RetrospectVTI</vt:lpstr>
      <vt:lpstr>TERAPIA  NUTRIZIONALE PREOPERATORIA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Grazie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f.anzolin</cp:lastModifiedBy>
  <cp:revision>67</cp:revision>
  <dcterms:created xsi:type="dcterms:W3CDTF">2022-02-27T17:36:31Z</dcterms:created>
  <dcterms:modified xsi:type="dcterms:W3CDTF">2025-10-28T20:23:09Z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